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07" r:id="rId2"/>
  </p:sldMasterIdLst>
  <p:notesMasterIdLst>
    <p:notesMasterId r:id="rId15"/>
  </p:notesMasterIdLst>
  <p:sldIdLst>
    <p:sldId id="376" r:id="rId3"/>
    <p:sldId id="392" r:id="rId4"/>
    <p:sldId id="385" r:id="rId5"/>
    <p:sldId id="386" r:id="rId6"/>
    <p:sldId id="389" r:id="rId7"/>
    <p:sldId id="390" r:id="rId8"/>
    <p:sldId id="393" r:id="rId9"/>
    <p:sldId id="391" r:id="rId10"/>
    <p:sldId id="395" r:id="rId11"/>
    <p:sldId id="397" r:id="rId12"/>
    <p:sldId id="394" r:id="rId13"/>
    <p:sldId id="3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2FE"/>
    <a:srgbClr val="F9BA93"/>
    <a:srgbClr val="0095C8"/>
    <a:srgbClr val="011C42"/>
    <a:srgbClr val="3C454F"/>
    <a:srgbClr val="222222"/>
    <a:srgbClr val="39205A"/>
    <a:srgbClr val="5F0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1" autoAdjust="0"/>
    <p:restoredTop sz="87458" autoAdjust="0"/>
  </p:normalViewPr>
  <p:slideViewPr>
    <p:cSldViewPr snapToGrid="0">
      <p:cViewPr varScale="1">
        <p:scale>
          <a:sx n="57" d="100"/>
          <a:sy n="57" d="100"/>
        </p:scale>
        <p:origin x="982" y="4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4F4E2-1D90-47DD-AA0F-103AFF1A0E40}" type="datetimeFigureOut">
              <a:rPr lang="en-US" smtClean="0"/>
              <a:t>4/20/2016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3DCE2-2FFA-4FEC-82C6-D7D7F9F031DB}" type="slidenum">
              <a:rPr lang="en-US" smtClean="0"/>
              <a:t>‹#›</a:t>
            </a:fld>
            <a:endParaRPr lang="en-US"/>
          </a:p>
        </p:txBody>
      </p:sp>
    </p:spTree>
    <p:extLst>
      <p:ext uri="{BB962C8B-B14F-4D97-AF65-F5344CB8AC3E}">
        <p14:creationId xmlns:p14="http://schemas.microsoft.com/office/powerpoint/2010/main" val="265741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smtClean="0"/>
              <a:t>Additional slide for IoT Hub. </a:t>
            </a:r>
            <a:endParaRPr lang="en-US" baseline="0" dirty="0" smtClean="0"/>
          </a:p>
        </p:txBody>
      </p:sp>
      <p:sp>
        <p:nvSpPr>
          <p:cNvPr id="4" name="Header Placeholder 3"/>
          <p:cNvSpPr>
            <a:spLocks noGrp="1"/>
          </p:cNvSpPr>
          <p:nvPr>
            <p:ph type="hdr" sz="quarter" idx="10"/>
          </p:nvPr>
        </p:nvSpPr>
        <p:spPr/>
        <p:txBody>
          <a:bodyPr/>
          <a:lstStyle/>
          <a:p>
            <a:pPr defTabSz="932742">
              <a:defRPr/>
            </a:pPr>
            <a:r>
              <a:rPr lang="en-US" smtClean="0">
                <a:solidFill>
                  <a:prstClr val="black"/>
                </a:solidFill>
                <a:latin typeface="Segoe UI" pitchFamily="34" charset="0"/>
              </a:rPr>
              <a:t>Microsoft Ignite 2015</a:t>
            </a:r>
            <a:endParaRPr lang="en-US" dirty="0" smtClea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4/20/2016 8:44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83824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43DCE2-2FFA-4FEC-82C6-D7D7F9F031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21739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defTabSz="932742">
              <a:defRPr/>
            </a:pPr>
            <a:r>
              <a:rPr lang="en-US" smtClean="0">
                <a:solidFill>
                  <a:prstClr val="black"/>
                </a:solidFill>
                <a:latin typeface="Segoe UI" pitchFamily="34" charset="0"/>
              </a:rPr>
              <a:t>Microsoft Ignite 2015</a:t>
            </a:r>
            <a:endParaRPr lang="en-US" dirty="0" smtClea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4/21/2016 1:06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81643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solidFill>
                <a:prstClr val="black"/>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smtClean="0"/>
              <a:t>Insert Session Code Here</a:t>
            </a:r>
          </a:p>
        </p:txBody>
      </p:sp>
    </p:spTree>
    <p:extLst>
      <p:ext uri="{BB962C8B-B14F-4D97-AF65-F5344CB8AC3E}">
        <p14:creationId xmlns:p14="http://schemas.microsoft.com/office/powerpoint/2010/main" val="329268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40167000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88652548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85597024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65856459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37146778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00250950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02803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346338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28078639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19148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smtClean="0"/>
              <a:t>Speaker Name</a:t>
            </a:r>
          </a:p>
          <a:p>
            <a:pPr lvl="0"/>
            <a:r>
              <a:rPr lang="en-US" dirty="0" smtClean="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smtClean="0"/>
              <a:t>Insert Session Code Here</a:t>
            </a:r>
            <a:endParaRPr lang="en-US" dirty="0"/>
          </a:p>
        </p:txBody>
      </p:sp>
    </p:spTree>
    <p:extLst>
      <p:ext uri="{BB962C8B-B14F-4D97-AF65-F5344CB8AC3E}">
        <p14:creationId xmlns:p14="http://schemas.microsoft.com/office/powerpoint/2010/main" val="521832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7869624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56533974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2202489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smtClean="0"/>
              <a:t>“Add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2781942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120114877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6946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Tree>
    <p:extLst>
      <p:ext uri="{BB962C8B-B14F-4D97-AF65-F5344CB8AC3E}">
        <p14:creationId xmlns:p14="http://schemas.microsoft.com/office/powerpoint/2010/main" val="343554023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defRPr/>
            </a:pPr>
            <a:endParaRPr lang="en-US" sz="1175" dirty="0" err="1">
              <a:solidFill>
                <a:prstClr val="white"/>
              </a:solidFill>
            </a:endParaRPr>
          </a:p>
        </p:txBody>
      </p:sp>
    </p:spTree>
    <p:extLst>
      <p:ext uri="{BB962C8B-B14F-4D97-AF65-F5344CB8AC3E}">
        <p14:creationId xmlns:p14="http://schemas.microsoft.com/office/powerpoint/2010/main" val="222727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0561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5181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6825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777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2015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59123903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40568200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7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1627295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endParaRPr lang="en-US" sz="1100" dirty="0">
              <a:solidFill>
                <a:srgbClr val="505050"/>
              </a:solidFill>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defRPr/>
            </a:pPr>
            <a:r>
              <a:rPr lang="en-US" sz="2400" dirty="0" smtClean="0">
                <a:solidFill>
                  <a:srgbClr val="505050"/>
                </a:solidFill>
                <a:cs typeface="Segoe UI Semibold" panose="020B0702040204020203" pitchFamily="34" charset="0"/>
              </a:rPr>
              <a:t> </a:t>
            </a:r>
            <a:endParaRPr lang="en-US" sz="2400" dirty="0">
              <a:solidFill>
                <a:srgbClr val="505050"/>
              </a:solidFill>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algn="ctr">
              <a:defRPr/>
            </a:pPr>
            <a:endParaRPr lang="en-US" sz="2800" dirty="0">
              <a:solidFill>
                <a:srgbClr val="FFFFFF"/>
              </a:solidFill>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algn="ctr">
              <a:defRPr/>
            </a:pPr>
            <a:endParaRPr lang="en-US" sz="2400" dirty="0">
              <a:solidFill>
                <a:srgbClr val="5B6770"/>
              </a:solidFill>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Tree>
    <p:extLst>
      <p:ext uri="{BB962C8B-B14F-4D97-AF65-F5344CB8AC3E}">
        <p14:creationId xmlns:p14="http://schemas.microsoft.com/office/powerpoint/2010/main" val="305886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2069" b="12509"/>
          <a:stretch/>
        </p:blipFill>
        <p:spPr>
          <a:xfrm>
            <a:off x="-21771" y="0"/>
            <a:ext cx="12213161" cy="6836230"/>
          </a:xfrm>
          <a:prstGeom prst="rect">
            <a:avLst/>
          </a:prstGeom>
        </p:spPr>
      </p:pic>
      <p:sp>
        <p:nvSpPr>
          <p:cNvPr id="2" name="Title 1"/>
          <p:cNvSpPr>
            <a:spLocks noGrp="1"/>
          </p:cNvSpPr>
          <p:nvPr>
            <p:ph type="title"/>
          </p:nvPr>
        </p:nvSpPr>
        <p:spPr>
          <a:xfrm>
            <a:off x="268928" y="3012534"/>
            <a:ext cx="11541863" cy="899665"/>
          </a:xfrm>
        </p:spPr>
        <p:txBody>
          <a:bodyPr/>
          <a:lstStyle/>
          <a:p>
            <a:r>
              <a:rPr lang="en-US" dirty="0" smtClean="0"/>
              <a:t>Click to edit Master title style</a:t>
            </a:r>
            <a:endParaRPr lang="en-US" dirty="0"/>
          </a:p>
        </p:txBody>
      </p:sp>
      <p:sp>
        <p:nvSpPr>
          <p:cNvPr id="5" name="TextBox 4"/>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61898253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 y="0"/>
            <a:ext cx="12190781"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FFFFFF"/>
                </a:solidFill>
              </a:rPr>
              <a:t>MICROSOFT CONFIDENTIAL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37797742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5"/>
            <a:ext cx="5378548" cy="1833707"/>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06180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defRPr/>
            </a:pPr>
            <a:r>
              <a:rPr lang="en-US" sz="2353" dirty="0">
                <a:solidFill>
                  <a:srgbClr val="FFFFFF"/>
                </a:solidFill>
                <a:latin typeface="Segoe UI Light"/>
              </a:rPr>
              <a:t>Feature</a:t>
            </a:r>
          </a:p>
        </p:txBody>
      </p:sp>
    </p:spTree>
    <p:extLst>
      <p:ext uri="{BB962C8B-B14F-4D97-AF65-F5344CB8AC3E}">
        <p14:creationId xmlns:p14="http://schemas.microsoft.com/office/powerpoint/2010/main" val="18944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14645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586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defRPr/>
            </a:pPr>
            <a:r>
              <a:rPr lang="en-US" sz="686" dirty="0">
                <a:gradFill>
                  <a:gsLst>
                    <a:gs pos="11940">
                      <a:srgbClr val="FFFFFF"/>
                    </a:gs>
                    <a:gs pos="24000">
                      <a:srgbClr val="FFFFFF"/>
                    </a:gs>
                  </a:gsLst>
                  <a:lin ang="5400000" scaled="0"/>
                </a:gradFill>
                <a:cs typeface="Arial" charset="0"/>
              </a:rPr>
              <a:t>© 2014 Microsoft Corporation. All rights reserved. Microsoft, Windows, Windows Vista and other product names are or may be registered trademarks and/or trademarks in the U.S. and/or other countries.</a:t>
            </a:r>
          </a:p>
          <a:p>
            <a:pPr defTabSz="895888" eaLnBrk="0" hangingPunct="0">
              <a:defRPr/>
            </a:pPr>
            <a:r>
              <a:rPr lang="en-US" sz="686"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3280529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algn="ctr">
              <a:lnSpc>
                <a:spcPct val="90000"/>
              </a:lnSpc>
              <a:spcAft>
                <a:spcPts val="588"/>
              </a:spcAft>
              <a:defRPr/>
            </a:pPr>
            <a:r>
              <a:rPr lang="en-US" sz="1078" dirty="0" smtClean="0">
                <a:solidFill>
                  <a:srgbClr val="0070C0"/>
                </a:solidFill>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0615588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1667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8076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0211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9650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3223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19005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64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81719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8530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9434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74341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434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6730438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smtClean="0"/>
              <a:t>Click to edit Master title</a:t>
            </a:r>
            <a:endParaRPr lang="en-US" dirty="0"/>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1712390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922438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2947801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63189541"/>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6" r:id="rId33"/>
    <p:sldLayoutId id="2147483697" r:id="rId34"/>
    <p:sldLayoutId id="2147483698" r:id="rId35"/>
    <p:sldLayoutId id="2147483699" r:id="rId36"/>
    <p:sldLayoutId id="2147483700" r:id="rId37"/>
    <p:sldLayoutId id="2147483701" r:id="rId38"/>
    <p:sldLayoutId id="2147483703" r:id="rId39"/>
    <p:sldLayoutId id="2147483704" r:id="rId40"/>
    <p:sldLayoutId id="2147483705" r:id="rId41"/>
    <p:sldLayoutId id="2147483706" r:id="rId42"/>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6852B-9D62-452A-82D3-4252F551B0A2}" type="datetimeFigureOut">
              <a:rPr lang="en-US" smtClean="0">
                <a:solidFill>
                  <a:prstClr val="black">
                    <a:tint val="75000"/>
                  </a:prstClr>
                </a:solidFill>
              </a:rPr>
              <a:pPr/>
              <a:t>4/21/2016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D54E9-1FE1-433F-8300-E87FF8A600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245904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hyperlink" Target="https://raw.githubusercontent.com/guadacasuso/DroneDataAnalytics/master/Data/flight_data.csv" TargetMode="External"/><Relationship Id="rId2" Type="http://schemas.openxmlformats.org/officeDocument/2006/relationships/hyperlink" Target="https://www.wunderground.com/weather/api/d/docs?MR=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15811" y="1579917"/>
            <a:ext cx="6096000" cy="830997"/>
          </a:xfrm>
          <a:prstGeom prst="rect">
            <a:avLst/>
          </a:prstGeom>
        </p:spPr>
        <p:txBody>
          <a:bodyPr>
            <a:spAutoFit/>
          </a:bodyPr>
          <a:lstStyle/>
          <a:p>
            <a:endParaRPr lang="en-US" sz="2400" dirty="0" smtClean="0">
              <a:solidFill>
                <a:srgbClr val="3999C6"/>
              </a:solidFill>
              <a:latin typeface="Segoe UI Light"/>
            </a:endParaRPr>
          </a:p>
          <a:p>
            <a:endParaRPr lang="en-US" sz="2400" dirty="0" smtClean="0">
              <a:solidFill>
                <a:srgbClr val="3999C6"/>
              </a:solidFill>
              <a:latin typeface="Segoe UI Light"/>
            </a:endParaRPr>
          </a:p>
        </p:txBody>
      </p:sp>
      <p:sp>
        <p:nvSpPr>
          <p:cNvPr id="4" name="Title 3"/>
          <p:cNvSpPr>
            <a:spLocks noGrp="1"/>
          </p:cNvSpPr>
          <p:nvPr>
            <p:ph type="title"/>
          </p:nvPr>
        </p:nvSpPr>
        <p:spPr>
          <a:xfrm>
            <a:off x="6683487" y="269341"/>
            <a:ext cx="4854089" cy="899665"/>
          </a:xfrm>
        </p:spPr>
        <p:txBody>
          <a:bodyPr/>
          <a:lstStyle/>
          <a:p>
            <a:r>
              <a:rPr lang="en-US" dirty="0" smtClean="0"/>
              <a:t>Drone Data Analysis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78" y="3200400"/>
            <a:ext cx="5067125" cy="2320459"/>
          </a:xfrm>
          <a:prstGeom prst="rect">
            <a:avLst/>
          </a:prstGeom>
        </p:spPr>
      </p:pic>
      <p:sp>
        <p:nvSpPr>
          <p:cNvPr id="8" name="Title 3"/>
          <p:cNvSpPr txBox="1">
            <a:spLocks/>
          </p:cNvSpPr>
          <p:nvPr/>
        </p:nvSpPr>
        <p:spPr>
          <a:xfrm>
            <a:off x="838498" y="5827458"/>
            <a:ext cx="4854089"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t>Guada Casuso</a:t>
            </a:r>
            <a:endParaRPr lang="en-US" sz="3600" dirty="0"/>
          </a:p>
        </p:txBody>
      </p:sp>
      <p:sp>
        <p:nvSpPr>
          <p:cNvPr id="9" name="Rectangle 8"/>
          <p:cNvSpPr/>
          <p:nvPr/>
        </p:nvSpPr>
        <p:spPr>
          <a:xfrm>
            <a:off x="6952486" y="1169006"/>
            <a:ext cx="4504951" cy="369332"/>
          </a:xfrm>
          <a:prstGeom prst="rect">
            <a:avLst/>
          </a:prstGeom>
        </p:spPr>
        <p:txBody>
          <a:bodyPr wrap="none">
            <a:spAutoFit/>
          </a:bodyPr>
          <a:lstStyle/>
          <a:p>
            <a:r>
              <a:rPr lang="en-US" dirty="0" smtClean="0"/>
              <a:t>Data </a:t>
            </a:r>
            <a:r>
              <a:rPr lang="en-US" dirty="0"/>
              <a:t>Processing and Visualization Samples</a:t>
            </a:r>
          </a:p>
        </p:txBody>
      </p:sp>
    </p:spTree>
    <p:extLst>
      <p:ext uri="{BB962C8B-B14F-4D97-AF65-F5344CB8AC3E}">
        <p14:creationId xmlns:p14="http://schemas.microsoft.com/office/powerpoint/2010/main" val="2540453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9240" y="1801906"/>
            <a:ext cx="3973307" cy="3388659"/>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quarter" idx="10"/>
          </p:nvPr>
        </p:nvSpPr>
        <p:spPr>
          <a:xfrm>
            <a:off x="491116" y="1946474"/>
            <a:ext cx="3556448" cy="3085781"/>
          </a:xfrm>
        </p:spPr>
        <p:txBody>
          <a:bodyPr/>
          <a:lstStyle/>
          <a:p>
            <a:pPr marL="0" indent="0">
              <a:buNone/>
            </a:pPr>
            <a:r>
              <a:rPr lang="en-US" dirty="0" smtClean="0"/>
              <a:t>Season</a:t>
            </a:r>
          </a:p>
          <a:p>
            <a:pPr marL="0" indent="0">
              <a:buNone/>
            </a:pPr>
            <a:r>
              <a:rPr lang="en-US" dirty="0" smtClean="0"/>
              <a:t>Location</a:t>
            </a:r>
          </a:p>
          <a:p>
            <a:pPr marL="0" indent="0">
              <a:buNone/>
            </a:pPr>
            <a:r>
              <a:rPr lang="en-US" dirty="0" smtClean="0"/>
              <a:t>Equipment </a:t>
            </a:r>
          </a:p>
          <a:p>
            <a:pPr marL="0" indent="0">
              <a:buNone/>
            </a:pPr>
            <a:r>
              <a:rPr lang="en-US" dirty="0" smtClean="0"/>
              <a:t>Battery type </a:t>
            </a:r>
          </a:p>
          <a:p>
            <a:pPr marL="0" indent="0">
              <a:buNone/>
            </a:pPr>
            <a:r>
              <a:rPr lang="en-US" b="1" dirty="0" smtClean="0">
                <a:solidFill>
                  <a:schemeClr val="accent5">
                    <a:lumMod val="90000"/>
                  </a:schemeClr>
                </a:solidFill>
              </a:rPr>
              <a:t>-&gt; Time flying</a:t>
            </a:r>
            <a:endParaRPr lang="en-US" b="1" dirty="0">
              <a:solidFill>
                <a:schemeClr val="accent5">
                  <a:lumMod val="90000"/>
                </a:schemeClr>
              </a:solidFill>
            </a:endParaRPr>
          </a:p>
        </p:txBody>
      </p:sp>
      <p:sp>
        <p:nvSpPr>
          <p:cNvPr id="5" name="Text Placeholder 2"/>
          <p:cNvSpPr txBox="1">
            <a:spLocks/>
          </p:cNvSpPr>
          <p:nvPr/>
        </p:nvSpPr>
        <p:spPr>
          <a:xfrm>
            <a:off x="5944728" y="2723622"/>
            <a:ext cx="5384419" cy="1181862"/>
          </a:xfrm>
          <a:prstGeom prst="rect">
            <a:avLst/>
          </a:prstGeom>
        </p:spPr>
        <p:txBody>
          <a:bodyPr vert="horz" wrap="square" lIns="146304" tIns="91440" rIns="146304" bIns="91440" rtlCol="0" anchor="ctr">
            <a:spAutoFit/>
          </a:bodyPr>
          <a:lst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dirty="0" smtClean="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856" kern="1200" spc="0" baseline="0" dirty="0" smtClean="0">
                <a:solidFill>
                  <a:prstClr val="white"/>
                </a:solidFill>
                <a:latin typeface="Segoe UI Ligh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smtClean="0">
                <a:solidFill>
                  <a:schemeClr val="bg1">
                    <a:lumMod val="85000"/>
                  </a:schemeClr>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1400" kern="1200" spc="0" baseline="0" dirty="0">
                <a:solidFill>
                  <a:schemeClr val="bg1">
                    <a:lumMod val="85000"/>
                  </a:schemeClr>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u="sng" dirty="0" smtClean="0"/>
              <a:t>Hectares to cover and Hs of operation </a:t>
            </a:r>
            <a:r>
              <a:rPr lang="en-US" sz="3600" u="sng" dirty="0" err="1" smtClean="0"/>
              <a:t>vrs</a:t>
            </a:r>
            <a:r>
              <a:rPr lang="en-US" sz="3600" u="sng" dirty="0" smtClean="0"/>
              <a:t> #drones </a:t>
            </a:r>
            <a:endParaRPr lang="en-US" sz="3600" b="1" u="sng" dirty="0">
              <a:solidFill>
                <a:schemeClr val="accent5">
                  <a:lumMod val="90000"/>
                </a:schemeClr>
              </a:solidFill>
            </a:endParaRPr>
          </a:p>
        </p:txBody>
      </p:sp>
      <p:sp>
        <p:nvSpPr>
          <p:cNvPr id="6" name="Right Arrow 5"/>
          <p:cNvSpPr/>
          <p:nvPr/>
        </p:nvSpPr>
        <p:spPr bwMode="auto">
          <a:xfrm>
            <a:off x="4538383" y="2927949"/>
            <a:ext cx="1339110" cy="77320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779454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39153"/>
            <a:ext cx="5675488" cy="899665"/>
          </a:xfrm>
        </p:spPr>
        <p:txBody>
          <a:bodyPr/>
          <a:lstStyle/>
          <a:p>
            <a:r>
              <a:rPr lang="en-US" dirty="0" smtClean="0"/>
              <a:t>What’s Next? </a:t>
            </a:r>
            <a:endParaRPr lang="en-US" dirty="0"/>
          </a:p>
        </p:txBody>
      </p:sp>
      <p:sp>
        <p:nvSpPr>
          <p:cNvPr id="5" name="Title 1"/>
          <p:cNvSpPr txBox="1">
            <a:spLocks/>
          </p:cNvSpPr>
          <p:nvPr/>
        </p:nvSpPr>
        <p:spPr>
          <a:xfrm>
            <a:off x="1109681" y="2878071"/>
            <a:ext cx="746954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dirty="0" smtClean="0"/>
              <a:t>Create and Test the Model</a:t>
            </a:r>
            <a:endParaRPr lang="en-US" dirty="0"/>
          </a:p>
        </p:txBody>
      </p:sp>
      <p:sp>
        <p:nvSpPr>
          <p:cNvPr id="6" name="Title 1"/>
          <p:cNvSpPr txBox="1">
            <a:spLocks/>
          </p:cNvSpPr>
          <p:nvPr/>
        </p:nvSpPr>
        <p:spPr>
          <a:xfrm>
            <a:off x="1109681" y="3777736"/>
            <a:ext cx="746954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smtClean="0"/>
              <a:t>Present the Results</a:t>
            </a:r>
            <a:endParaRPr lang="en-US" dirty="0"/>
          </a:p>
        </p:txBody>
      </p:sp>
      <p:sp>
        <p:nvSpPr>
          <p:cNvPr id="7" name="Title 1"/>
          <p:cNvSpPr txBox="1">
            <a:spLocks/>
          </p:cNvSpPr>
          <p:nvPr/>
        </p:nvSpPr>
        <p:spPr>
          <a:xfrm>
            <a:off x="1109681" y="2102623"/>
            <a:ext cx="5675488"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r>
              <a:rPr lang="en-US" dirty="0" smtClean="0"/>
              <a:t>Refining the Data</a:t>
            </a:r>
            <a:endParaRPr lang="en-US" dirty="0"/>
          </a:p>
        </p:txBody>
      </p:sp>
    </p:spTree>
    <p:extLst>
      <p:ext uri="{BB962C8B-B14F-4D97-AF65-F5344CB8AC3E}">
        <p14:creationId xmlns:p14="http://schemas.microsoft.com/office/powerpoint/2010/main" val="31821256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1" y="1300388"/>
            <a:ext cx="8168349" cy="5433786"/>
          </a:xfrm>
          <a:prstGeom prst="rect">
            <a:avLst/>
          </a:prstGeom>
        </p:spPr>
      </p:pic>
    </p:spTree>
    <p:extLst>
      <p:ext uri="{BB962C8B-B14F-4D97-AF65-F5344CB8AC3E}">
        <p14:creationId xmlns:p14="http://schemas.microsoft.com/office/powerpoint/2010/main" val="4148548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0" y="802013"/>
            <a:ext cx="8733304" cy="5421734"/>
          </a:xfrm>
          <a:prstGeom prst="rect">
            <a:avLst/>
          </a:prstGeom>
        </p:spPr>
      </p:pic>
    </p:spTree>
    <p:extLst>
      <p:ext uri="{BB962C8B-B14F-4D97-AF65-F5344CB8AC3E}">
        <p14:creationId xmlns:p14="http://schemas.microsoft.com/office/powerpoint/2010/main" val="40902780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66798" y="1733403"/>
            <a:ext cx="10074090" cy="3139321"/>
          </a:xfrm>
          <a:prstGeom prst="rect">
            <a:avLst/>
          </a:prstGeom>
        </p:spPr>
        <p:txBody>
          <a:bodyPr wrap="square">
            <a:spAutoFit/>
          </a:bodyPr>
          <a:lstStyle/>
          <a:p>
            <a:r>
              <a:rPr lang="en-US" dirty="0" smtClean="0"/>
              <a:t>In </a:t>
            </a:r>
            <a:r>
              <a:rPr lang="en-US" dirty="0"/>
              <a:t>any autonomous flight mission, the number of UAVs needed to accomplish a mission is very important in order to keep SLA of the Service. </a:t>
            </a:r>
            <a:endParaRPr lang="en-US" dirty="0" smtClean="0"/>
          </a:p>
          <a:p>
            <a:endParaRPr lang="en-US" dirty="0"/>
          </a:p>
          <a:p>
            <a:r>
              <a:rPr lang="en-US" dirty="0" smtClean="0"/>
              <a:t>As </a:t>
            </a:r>
            <a:r>
              <a:rPr lang="en-US" dirty="0"/>
              <a:t>an example, think about Fire Rescue: several considerations need to be taken to define the right number of units that can perform de Job. </a:t>
            </a:r>
            <a:endParaRPr lang="en-US" dirty="0" smtClean="0"/>
          </a:p>
          <a:p>
            <a:endParaRPr lang="en-US" dirty="0"/>
          </a:p>
          <a:p>
            <a:r>
              <a:rPr lang="en-US" dirty="0" smtClean="0"/>
              <a:t>Environmental </a:t>
            </a:r>
            <a:r>
              <a:rPr lang="en-US" dirty="0"/>
              <a:t>conditions such as Weather, Season, Territory coverage extension, Altitude, Closeness to the </a:t>
            </a:r>
            <a:r>
              <a:rPr lang="en-US" dirty="0" smtClean="0"/>
              <a:t>water can influence the Drone Performance.</a:t>
            </a:r>
          </a:p>
          <a:p>
            <a:endParaRPr lang="en-US" dirty="0"/>
          </a:p>
          <a:p>
            <a:endParaRPr lang="en-US" dirty="0"/>
          </a:p>
          <a:p>
            <a:r>
              <a:rPr lang="en-US" dirty="0" smtClean="0"/>
              <a:t> </a:t>
            </a:r>
            <a:r>
              <a:rPr lang="en-US" dirty="0"/>
              <a:t>Drone Data: </a:t>
            </a:r>
            <a:r>
              <a:rPr lang="en-US" dirty="0" smtClean="0"/>
              <a:t>Battery </a:t>
            </a:r>
            <a:r>
              <a:rPr lang="en-US" dirty="0"/>
              <a:t>Capacity, Sensors Information, </a:t>
            </a:r>
            <a:r>
              <a:rPr lang="en-US" dirty="0" smtClean="0"/>
              <a:t>etc. </a:t>
            </a:r>
            <a:endParaRPr lang="en-US" dirty="0"/>
          </a:p>
        </p:txBody>
      </p:sp>
    </p:spTree>
    <p:extLst>
      <p:ext uri="{BB962C8B-B14F-4D97-AF65-F5344CB8AC3E}">
        <p14:creationId xmlns:p14="http://schemas.microsoft.com/office/powerpoint/2010/main" val="15611640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4898" y="1349660"/>
            <a:ext cx="9262783" cy="1877437"/>
          </a:xfrm>
          <a:prstGeom prst="rect">
            <a:avLst/>
          </a:prstGeom>
        </p:spPr>
        <p:txBody>
          <a:bodyPr wrap="square">
            <a:spAutoFit/>
          </a:bodyPr>
          <a:lstStyle/>
          <a:p>
            <a:r>
              <a:rPr lang="en-US" b="1" dirty="0"/>
              <a:t>First question to answer will be:</a:t>
            </a:r>
            <a:r>
              <a:rPr lang="en-US" dirty="0"/>
              <a:t> </a:t>
            </a:r>
            <a:r>
              <a:rPr lang="en-US" sz="4000" dirty="0"/>
              <a:t>How many drones do I need in a fleet to accomplish a mission? </a:t>
            </a:r>
            <a:endParaRPr lang="en-US" sz="4000" dirty="0" smtClean="0"/>
          </a:p>
          <a:p>
            <a:endParaRPr lang="en-US" dirty="0"/>
          </a:p>
          <a:p>
            <a:r>
              <a:rPr lang="en-US" dirty="0" smtClean="0"/>
              <a:t>A </a:t>
            </a:r>
            <a:r>
              <a:rPr lang="en-US" dirty="0"/>
              <a:t>mission can be a fire rescue, a monitoring service, an agriculture scenario, </a:t>
            </a:r>
            <a:r>
              <a:rPr lang="en-US" dirty="0" smtClean="0"/>
              <a:t>etc. </a:t>
            </a:r>
            <a:endParaRPr lang="en-US" dirty="0"/>
          </a:p>
        </p:txBody>
      </p:sp>
    </p:spTree>
    <p:extLst>
      <p:ext uri="{BB962C8B-B14F-4D97-AF65-F5344CB8AC3E}">
        <p14:creationId xmlns:p14="http://schemas.microsoft.com/office/powerpoint/2010/main" val="691348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1095081"/>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7701" y="0"/>
            <a:ext cx="10515600" cy="1325563"/>
          </a:xfrm>
        </p:spPr>
        <p:txBody>
          <a:bodyPr/>
          <a:lstStyle/>
          <a:p>
            <a:r>
              <a:rPr lang="en-US" dirty="0" smtClean="0">
                <a:solidFill>
                  <a:schemeClr val="bg2"/>
                </a:solidFill>
                <a:latin typeface="Arial Narrow" panose="020B0606020202030204" pitchFamily="34" charset="0"/>
              </a:rPr>
              <a:t>UAV</a:t>
            </a:r>
            <a:endParaRPr lang="en-US" dirty="0"/>
          </a:p>
        </p:txBody>
      </p:sp>
      <p:grpSp>
        <p:nvGrpSpPr>
          <p:cNvPr id="10" name="Group 9"/>
          <p:cNvGrpSpPr/>
          <p:nvPr/>
        </p:nvGrpSpPr>
        <p:grpSpPr>
          <a:xfrm>
            <a:off x="1591211" y="2089726"/>
            <a:ext cx="1698670" cy="1174146"/>
            <a:chOff x="1222429" y="1908138"/>
            <a:chExt cx="1698670" cy="1174146"/>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583" y="1908138"/>
              <a:ext cx="923546" cy="685801"/>
            </a:xfrm>
            <a:prstGeom prst="rect">
              <a:avLst/>
            </a:prstGeom>
          </p:spPr>
        </p:pic>
        <p:sp>
          <p:nvSpPr>
            <p:cNvPr id="25" name="Rectangle 24"/>
            <p:cNvSpPr/>
            <p:nvPr/>
          </p:nvSpPr>
          <p:spPr>
            <a:xfrm>
              <a:off x="1222429" y="2712952"/>
              <a:ext cx="1698670" cy="369332"/>
            </a:xfrm>
            <a:prstGeom prst="rect">
              <a:avLst/>
            </a:prstGeom>
          </p:spPr>
          <p:txBody>
            <a:bodyPr wrap="none">
              <a:spAutoFit/>
            </a:bodyPr>
            <a:lstStyle/>
            <a:p>
              <a:r>
                <a:rPr lang="en-US" dirty="0" smtClean="0">
                  <a:solidFill>
                    <a:prstClr val="black"/>
                  </a:solidFill>
                </a:rPr>
                <a:t>Real Time Video</a:t>
              </a:r>
              <a:endParaRPr lang="en-US" dirty="0">
                <a:solidFill>
                  <a:prstClr val="black"/>
                </a:solidFill>
              </a:endParaRPr>
            </a:p>
          </p:txBody>
        </p:sp>
      </p:grpSp>
      <p:grpSp>
        <p:nvGrpSpPr>
          <p:cNvPr id="35" name="Group 34"/>
          <p:cNvGrpSpPr/>
          <p:nvPr/>
        </p:nvGrpSpPr>
        <p:grpSpPr>
          <a:xfrm>
            <a:off x="1738719" y="4164955"/>
            <a:ext cx="1696362" cy="951857"/>
            <a:chOff x="1413631" y="3485017"/>
            <a:chExt cx="1696362" cy="951857"/>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583" y="3485017"/>
              <a:ext cx="731521" cy="548641"/>
            </a:xfrm>
            <a:prstGeom prst="rect">
              <a:avLst/>
            </a:prstGeom>
          </p:spPr>
        </p:pic>
        <p:sp>
          <p:nvSpPr>
            <p:cNvPr id="26" name="Rectangle 25"/>
            <p:cNvSpPr/>
            <p:nvPr/>
          </p:nvSpPr>
          <p:spPr>
            <a:xfrm>
              <a:off x="1413631" y="4067542"/>
              <a:ext cx="1696362" cy="369332"/>
            </a:xfrm>
            <a:prstGeom prst="rect">
              <a:avLst/>
            </a:prstGeom>
          </p:spPr>
          <p:txBody>
            <a:bodyPr wrap="none">
              <a:spAutoFit/>
            </a:bodyPr>
            <a:lstStyle/>
            <a:p>
              <a:r>
                <a:rPr lang="en-US" dirty="0" smtClean="0">
                  <a:solidFill>
                    <a:prstClr val="black"/>
                  </a:solidFill>
                </a:rPr>
                <a:t>Flight Controller</a:t>
              </a:r>
              <a:endParaRPr lang="en-US" dirty="0">
                <a:solidFill>
                  <a:prstClr val="black"/>
                </a:solidFill>
              </a:endParaRPr>
            </a:p>
          </p:txBody>
        </p:sp>
      </p:grpSp>
      <p:grpSp>
        <p:nvGrpSpPr>
          <p:cNvPr id="37" name="Group 36"/>
          <p:cNvGrpSpPr/>
          <p:nvPr/>
        </p:nvGrpSpPr>
        <p:grpSpPr>
          <a:xfrm>
            <a:off x="8976997" y="4098421"/>
            <a:ext cx="742854" cy="1170467"/>
            <a:chOff x="1613100" y="4862314"/>
            <a:chExt cx="742854" cy="1170467"/>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729" y="4862314"/>
              <a:ext cx="649225" cy="603505"/>
            </a:xfrm>
            <a:prstGeom prst="rect">
              <a:avLst/>
            </a:prstGeom>
          </p:spPr>
        </p:pic>
        <p:sp>
          <p:nvSpPr>
            <p:cNvPr id="27" name="Rectangle 26"/>
            <p:cNvSpPr/>
            <p:nvPr/>
          </p:nvSpPr>
          <p:spPr>
            <a:xfrm>
              <a:off x="1613100" y="5663449"/>
              <a:ext cx="431080" cy="369332"/>
            </a:xfrm>
            <a:prstGeom prst="rect">
              <a:avLst/>
            </a:prstGeom>
          </p:spPr>
          <p:txBody>
            <a:bodyPr wrap="none">
              <a:spAutoFit/>
            </a:bodyPr>
            <a:lstStyle/>
            <a:p>
              <a:r>
                <a:rPr lang="es-AR" dirty="0" smtClean="0">
                  <a:solidFill>
                    <a:prstClr val="black"/>
                  </a:solidFill>
                </a:rPr>
                <a:t>RC</a:t>
              </a:r>
              <a:endParaRPr lang="en-US" dirty="0">
                <a:solidFill>
                  <a:prstClr val="black"/>
                </a:solidFill>
              </a:endParaRPr>
            </a:p>
          </p:txBody>
        </p:sp>
      </p:grpSp>
      <p:grpSp>
        <p:nvGrpSpPr>
          <p:cNvPr id="36" name="Group 35"/>
          <p:cNvGrpSpPr/>
          <p:nvPr/>
        </p:nvGrpSpPr>
        <p:grpSpPr>
          <a:xfrm>
            <a:off x="5087190" y="5257851"/>
            <a:ext cx="1388009" cy="1191896"/>
            <a:chOff x="4430119" y="4815617"/>
            <a:chExt cx="1388009" cy="1191896"/>
          </a:xfrm>
        </p:grpSpPr>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7403" y="4815617"/>
              <a:ext cx="768098" cy="576073"/>
            </a:xfrm>
            <a:prstGeom prst="rect">
              <a:avLst/>
            </a:prstGeom>
          </p:spPr>
        </p:pic>
        <p:sp>
          <p:nvSpPr>
            <p:cNvPr id="28" name="Rectangle 27"/>
            <p:cNvSpPr/>
            <p:nvPr/>
          </p:nvSpPr>
          <p:spPr>
            <a:xfrm>
              <a:off x="4430119" y="5638181"/>
              <a:ext cx="1388009" cy="369332"/>
            </a:xfrm>
            <a:prstGeom prst="rect">
              <a:avLst/>
            </a:prstGeom>
          </p:spPr>
          <p:txBody>
            <a:bodyPr wrap="none">
              <a:spAutoFit/>
            </a:bodyPr>
            <a:lstStyle/>
            <a:p>
              <a:r>
                <a:rPr lang="en-US" dirty="0" smtClean="0">
                  <a:solidFill>
                    <a:prstClr val="black"/>
                  </a:solidFill>
                </a:rPr>
                <a:t>Ground Base</a:t>
              </a:r>
              <a:endParaRPr lang="en-US" dirty="0">
                <a:solidFill>
                  <a:prstClr val="black"/>
                </a:solidFill>
              </a:endParaRPr>
            </a:p>
          </p:txBody>
        </p:sp>
      </p:grpSp>
      <p:grpSp>
        <p:nvGrpSpPr>
          <p:cNvPr id="32" name="Group 31"/>
          <p:cNvGrpSpPr/>
          <p:nvPr/>
        </p:nvGrpSpPr>
        <p:grpSpPr>
          <a:xfrm>
            <a:off x="6490834" y="1748898"/>
            <a:ext cx="871449" cy="850782"/>
            <a:chOff x="4187950" y="3590657"/>
            <a:chExt cx="871449" cy="850782"/>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7950" y="3590657"/>
              <a:ext cx="850394" cy="347473"/>
            </a:xfrm>
            <a:prstGeom prst="rect">
              <a:avLst/>
            </a:prstGeom>
          </p:spPr>
        </p:pic>
        <p:sp>
          <p:nvSpPr>
            <p:cNvPr id="29" name="Rectangle 28"/>
            <p:cNvSpPr/>
            <p:nvPr/>
          </p:nvSpPr>
          <p:spPr>
            <a:xfrm>
              <a:off x="4192174" y="4072107"/>
              <a:ext cx="867225" cy="369332"/>
            </a:xfrm>
            <a:prstGeom prst="rect">
              <a:avLst/>
            </a:prstGeom>
          </p:spPr>
          <p:txBody>
            <a:bodyPr wrap="none">
              <a:spAutoFit/>
            </a:bodyPr>
            <a:lstStyle/>
            <a:p>
              <a:r>
                <a:rPr lang="en-US" dirty="0" smtClean="0">
                  <a:solidFill>
                    <a:prstClr val="black"/>
                  </a:solidFill>
                </a:rPr>
                <a:t>Battery</a:t>
              </a:r>
              <a:endParaRPr lang="en-US" dirty="0">
                <a:solidFill>
                  <a:prstClr val="black"/>
                </a:solidFill>
              </a:endParaRPr>
            </a:p>
          </p:txBody>
        </p:sp>
      </p:grpSp>
      <p:grpSp>
        <p:nvGrpSpPr>
          <p:cNvPr id="34" name="Group 33"/>
          <p:cNvGrpSpPr/>
          <p:nvPr/>
        </p:nvGrpSpPr>
        <p:grpSpPr>
          <a:xfrm>
            <a:off x="9077457" y="2326706"/>
            <a:ext cx="889203" cy="1045699"/>
            <a:chOff x="4027782" y="1994642"/>
            <a:chExt cx="889203" cy="1045699"/>
          </a:xfrm>
        </p:grpSpPr>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7782" y="1994642"/>
              <a:ext cx="804674" cy="594361"/>
            </a:xfrm>
            <a:prstGeom prst="rect">
              <a:avLst/>
            </a:prstGeom>
          </p:spPr>
        </p:pic>
        <p:sp>
          <p:nvSpPr>
            <p:cNvPr id="30" name="Rectangle 29"/>
            <p:cNvSpPr/>
            <p:nvPr/>
          </p:nvSpPr>
          <p:spPr>
            <a:xfrm>
              <a:off x="4063866" y="2671009"/>
              <a:ext cx="853119" cy="369332"/>
            </a:xfrm>
            <a:prstGeom prst="rect">
              <a:avLst/>
            </a:prstGeom>
          </p:spPr>
          <p:txBody>
            <a:bodyPr wrap="none">
              <a:spAutoFit/>
            </a:bodyPr>
            <a:lstStyle/>
            <a:p>
              <a:r>
                <a:rPr lang="en-US" dirty="0" smtClean="0">
                  <a:solidFill>
                    <a:prstClr val="black"/>
                  </a:solidFill>
                </a:rPr>
                <a:t>Gimbal</a:t>
              </a:r>
              <a:endParaRPr lang="en-US" dirty="0">
                <a:solidFill>
                  <a:prstClr val="black"/>
                </a:solidFill>
              </a:endParaRPr>
            </a:p>
          </p:txBody>
        </p:sp>
      </p:grpSp>
      <p:grpSp>
        <p:nvGrpSpPr>
          <p:cNvPr id="33" name="Group 32"/>
          <p:cNvGrpSpPr/>
          <p:nvPr/>
        </p:nvGrpSpPr>
        <p:grpSpPr>
          <a:xfrm>
            <a:off x="4555980" y="1598216"/>
            <a:ext cx="904478" cy="1014660"/>
            <a:chOff x="6473442" y="3121800"/>
            <a:chExt cx="904478" cy="1014660"/>
          </a:xfrm>
        </p:grpSpPr>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5648" y="3121800"/>
              <a:ext cx="768098" cy="576073"/>
            </a:xfrm>
            <a:prstGeom prst="rect">
              <a:avLst/>
            </a:prstGeom>
          </p:spPr>
        </p:pic>
        <p:sp>
          <p:nvSpPr>
            <p:cNvPr id="31" name="Rectangle 30"/>
            <p:cNvSpPr/>
            <p:nvPr/>
          </p:nvSpPr>
          <p:spPr>
            <a:xfrm>
              <a:off x="6473442" y="3767128"/>
              <a:ext cx="904478" cy="369332"/>
            </a:xfrm>
            <a:prstGeom prst="rect">
              <a:avLst/>
            </a:prstGeom>
          </p:spPr>
          <p:txBody>
            <a:bodyPr wrap="none">
              <a:spAutoFit/>
            </a:bodyPr>
            <a:lstStyle/>
            <a:p>
              <a:r>
                <a:rPr lang="en-US" dirty="0" smtClean="0">
                  <a:solidFill>
                    <a:prstClr val="black"/>
                  </a:solidFill>
                </a:rPr>
                <a:t>Camera</a:t>
              </a:r>
              <a:endParaRPr lang="en-US" dirty="0">
                <a:solidFill>
                  <a:prstClr val="black"/>
                </a:solidFill>
              </a:endParaRPr>
            </a:p>
          </p:txBody>
        </p:sp>
      </p:grpSp>
      <p:pic>
        <p:nvPicPr>
          <p:cNvPr id="38" name="Picture 37"/>
          <p:cNvPicPr>
            <a:picLocks noChangeAspect="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114133" y="3187739"/>
            <a:ext cx="3564552" cy="1611222"/>
          </a:xfrm>
          <a:prstGeom prst="rect">
            <a:avLst/>
          </a:prstGeom>
        </p:spPr>
      </p:pic>
    </p:spTree>
    <p:extLst>
      <p:ext uri="{BB962C8B-B14F-4D97-AF65-F5344CB8AC3E}">
        <p14:creationId xmlns:p14="http://schemas.microsoft.com/office/powerpoint/2010/main" val="1798501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UAS </a:t>
            </a:r>
            <a:r>
              <a:rPr lang="es-AR" dirty="0" err="1" smtClean="0"/>
              <a:t>Components</a:t>
            </a:r>
            <a:endParaRPr lang="en-US" dirty="0"/>
          </a:p>
        </p:txBody>
      </p:sp>
      <p:sp>
        <p:nvSpPr>
          <p:cNvPr id="32" name="Text Placeholder 31"/>
          <p:cNvSpPr>
            <a:spLocks noGrp="1"/>
          </p:cNvSpPr>
          <p:nvPr>
            <p:ph type="body" sz="quarter" idx="11"/>
          </p:nvPr>
        </p:nvSpPr>
        <p:spPr>
          <a:xfrm>
            <a:off x="483484" y="1696627"/>
            <a:ext cx="6531843" cy="3665619"/>
          </a:xfrm>
        </p:spPr>
        <p:txBody>
          <a:bodyPr/>
          <a:lstStyle/>
          <a:p>
            <a:pPr marL="342900" indent="-342900">
              <a:buFont typeface="Arial" panose="020B0604020202020204" pitchFamily="34" charset="0"/>
              <a:buChar char="•"/>
            </a:pPr>
            <a:r>
              <a:rPr lang="en-US" sz="2400" dirty="0" smtClean="0"/>
              <a:t>Drone</a:t>
            </a:r>
          </a:p>
          <a:p>
            <a:pPr marL="342900" indent="-342900">
              <a:buFont typeface="Arial" panose="020B0604020202020204" pitchFamily="34" charset="0"/>
              <a:buChar char="•"/>
            </a:pPr>
            <a:r>
              <a:rPr lang="en-US" sz="2400" dirty="0" smtClean="0"/>
              <a:t>Sensors: </a:t>
            </a:r>
            <a:r>
              <a:rPr lang="es-ES" sz="2400" dirty="0" smtClean="0"/>
              <a:t>Accelerometer, Giroscope, magno meter, </a:t>
            </a:r>
            <a:r>
              <a:rPr lang="en-US" sz="2400" dirty="0" smtClean="0"/>
              <a:t>Ultrasound</a:t>
            </a:r>
            <a:endParaRPr lang="en-US" sz="2400" dirty="0"/>
          </a:p>
          <a:p>
            <a:pPr marL="342900" indent="-342900">
              <a:buFont typeface="Arial" panose="020B0604020202020204" pitchFamily="34" charset="0"/>
              <a:buChar char="•"/>
            </a:pPr>
            <a:r>
              <a:rPr lang="en-US" sz="2400" dirty="0" smtClean="0"/>
              <a:t>Ground Base </a:t>
            </a:r>
            <a:endParaRPr lang="en-US" sz="2400" dirty="0" smtClean="0"/>
          </a:p>
          <a:p>
            <a:pPr marL="342900" indent="-342900">
              <a:buFont typeface="Arial" panose="020B0604020202020204" pitchFamily="34" charset="0"/>
              <a:buChar char="•"/>
            </a:pPr>
            <a:r>
              <a:rPr lang="en-US" sz="2400" dirty="0" smtClean="0"/>
              <a:t>Thermal / Infrared camera</a:t>
            </a:r>
            <a:endParaRPr lang="en-US" sz="2400" dirty="0" smtClean="0"/>
          </a:p>
          <a:p>
            <a:pPr marL="342900" indent="-342900">
              <a:buFont typeface="Arial" panose="020B0604020202020204" pitchFamily="34" charset="0"/>
              <a:buChar char="•"/>
            </a:pPr>
            <a:r>
              <a:rPr lang="es-AR" sz="2400" dirty="0" smtClean="0"/>
              <a:t>Cloud Services</a:t>
            </a:r>
            <a:endParaRPr lang="es-AR" sz="2400" dirty="0" smtClean="0"/>
          </a:p>
          <a:p>
            <a:pPr marL="342900" indent="-342900">
              <a:buFont typeface="Arial" panose="020B0604020202020204" pitchFamily="34" charset="0"/>
              <a:buChar char="•"/>
            </a:pPr>
            <a:r>
              <a:rPr lang="es-AR" sz="2400" dirty="0" smtClean="0"/>
              <a:t>Reports</a:t>
            </a:r>
            <a:endParaRPr lang="es-AR" sz="2400" dirty="0"/>
          </a:p>
        </p:txBody>
      </p:sp>
      <p:sp>
        <p:nvSpPr>
          <p:cNvPr id="3" name="Rectangle 2"/>
          <p:cNvSpPr/>
          <p:nvPr/>
        </p:nvSpPr>
        <p:spPr>
          <a:xfrm>
            <a:off x="7077075" y="1579692"/>
            <a:ext cx="6096000" cy="830997"/>
          </a:xfrm>
          <a:prstGeom prst="rect">
            <a:avLst/>
          </a:prstGeom>
        </p:spPr>
        <p:txBody>
          <a:bodyPr>
            <a:spAutoFit/>
          </a:bodyPr>
          <a:lstStyle/>
          <a:p>
            <a:endParaRPr lang="en-US" sz="2400" dirty="0" smtClean="0">
              <a:solidFill>
                <a:srgbClr val="3999C6"/>
              </a:solidFill>
              <a:latin typeface="Segoe UI Light"/>
            </a:endParaRPr>
          </a:p>
          <a:p>
            <a:endParaRPr lang="en-US" sz="2400" dirty="0" smtClean="0">
              <a:solidFill>
                <a:srgbClr val="3999C6"/>
              </a:solidFill>
              <a:latin typeface="Segoe UI Ligh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5318" y="1306536"/>
            <a:ext cx="1995718" cy="13438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850" y="3367147"/>
            <a:ext cx="2040319" cy="106434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2703" y="4597683"/>
            <a:ext cx="977778" cy="2260317"/>
          </a:xfrm>
          <a:prstGeom prst="rect">
            <a:avLst/>
          </a:prstGeom>
        </p:spPr>
      </p:pic>
      <p:grpSp>
        <p:nvGrpSpPr>
          <p:cNvPr id="28" name="Group 27"/>
          <p:cNvGrpSpPr/>
          <p:nvPr/>
        </p:nvGrpSpPr>
        <p:grpSpPr>
          <a:xfrm>
            <a:off x="9532267" y="2946451"/>
            <a:ext cx="1890670" cy="2199259"/>
            <a:chOff x="9532267" y="2946451"/>
            <a:chExt cx="1890670" cy="2199259"/>
          </a:xfrm>
        </p:grpSpPr>
        <p:grpSp>
          <p:nvGrpSpPr>
            <p:cNvPr id="25" name="Group 24"/>
            <p:cNvGrpSpPr/>
            <p:nvPr/>
          </p:nvGrpSpPr>
          <p:grpSpPr>
            <a:xfrm>
              <a:off x="9532267" y="4590161"/>
              <a:ext cx="1290952" cy="555549"/>
              <a:chOff x="9532267" y="4590161"/>
              <a:chExt cx="1290952" cy="555549"/>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930765">
                <a:off x="10047947" y="4370437"/>
                <a:ext cx="444444" cy="110610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1541">
                <a:off x="9863096" y="4259332"/>
                <a:ext cx="444444" cy="1106101"/>
              </a:xfrm>
              <a:prstGeom prst="rect">
                <a:avLst/>
              </a:prstGeom>
            </p:spPr>
          </p:pic>
        </p:grpSp>
        <p:grpSp>
          <p:nvGrpSpPr>
            <p:cNvPr id="33" name="Group 32"/>
            <p:cNvGrpSpPr/>
            <p:nvPr/>
          </p:nvGrpSpPr>
          <p:grpSpPr>
            <a:xfrm rot="3789701">
              <a:off x="10383154" y="3429485"/>
              <a:ext cx="1522817" cy="556749"/>
              <a:chOff x="9521499" y="4639016"/>
              <a:chExt cx="1522817" cy="556749"/>
            </a:xfrm>
          </p:grpSpPr>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930765">
                <a:off x="10152829" y="4304277"/>
                <a:ext cx="444444" cy="1338531"/>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691541">
                <a:off x="9968543" y="4191972"/>
                <a:ext cx="444444" cy="1338531"/>
              </a:xfrm>
              <a:prstGeom prst="rect">
                <a:avLst/>
              </a:prstGeom>
            </p:spPr>
          </p:pic>
        </p:grpSp>
      </p:gr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44522">
            <a:off x="8171092" y="4399853"/>
            <a:ext cx="444444" cy="1338531"/>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076445">
            <a:off x="7779380" y="4855794"/>
            <a:ext cx="444444" cy="1338531"/>
          </a:xfrm>
          <a:prstGeom prst="rect">
            <a:avLst/>
          </a:prstGeom>
        </p:spPr>
      </p:pic>
      <p:pic>
        <p:nvPicPr>
          <p:cNvPr id="5" name="Picture 4"/>
          <p:cNvPicPr>
            <a:picLocks noChangeAspect="1"/>
          </p:cNvPicPr>
          <p:nvPr/>
        </p:nvPicPr>
        <p:blipFill>
          <a:blip r:embed="rId7"/>
          <a:stretch>
            <a:fillRect/>
          </a:stretch>
        </p:blipFill>
        <p:spPr>
          <a:xfrm>
            <a:off x="6445854" y="6164851"/>
            <a:ext cx="2619089" cy="60878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9251" y="3794459"/>
            <a:ext cx="681516" cy="530559"/>
          </a:xfrm>
          <a:prstGeom prst="rect">
            <a:avLst/>
          </a:prstGeom>
        </p:spPr>
      </p:pic>
    </p:spTree>
    <p:extLst>
      <p:ext uri="{BB962C8B-B14F-4D97-AF65-F5344CB8AC3E}">
        <p14:creationId xmlns:p14="http://schemas.microsoft.com/office/powerpoint/2010/main" val="1660405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the data</a:t>
            </a:r>
            <a:endParaRPr lang="en-US" dirty="0"/>
          </a:p>
        </p:txBody>
      </p:sp>
      <p:sp>
        <p:nvSpPr>
          <p:cNvPr id="4" name="Rectangle 3"/>
          <p:cNvSpPr/>
          <p:nvPr/>
        </p:nvSpPr>
        <p:spPr>
          <a:xfrm>
            <a:off x="425823" y="1601124"/>
            <a:ext cx="10210800" cy="2031325"/>
          </a:xfrm>
          <a:prstGeom prst="rect">
            <a:avLst/>
          </a:prstGeom>
        </p:spPr>
        <p:txBody>
          <a:bodyPr wrap="square">
            <a:spAutoFit/>
          </a:bodyPr>
          <a:lstStyle/>
          <a:p>
            <a:r>
              <a:rPr lang="en-US" b="1" dirty="0"/>
              <a:t>My </a:t>
            </a:r>
            <a:r>
              <a:rPr lang="en-US" b="1" dirty="0" smtClean="0"/>
              <a:t>Data sources </a:t>
            </a:r>
            <a:r>
              <a:rPr lang="en-US" b="1" dirty="0"/>
              <a:t>will be:</a:t>
            </a:r>
            <a:r>
              <a:rPr lang="en-US" dirty="0"/>
              <a:t> </a:t>
            </a:r>
            <a:endParaRPr lang="en-US" dirty="0" smtClean="0"/>
          </a:p>
          <a:p>
            <a:r>
              <a:rPr lang="en-US" dirty="0"/>
              <a:t>For weather I will use the </a:t>
            </a:r>
            <a:r>
              <a:rPr lang="en-US" dirty="0" smtClean="0"/>
              <a:t>underground Public </a:t>
            </a:r>
            <a:r>
              <a:rPr lang="en-US" dirty="0" err="1"/>
              <a:t>Datasource</a:t>
            </a:r>
            <a:r>
              <a:rPr lang="en-US" dirty="0"/>
              <a:t> </a:t>
            </a:r>
            <a:r>
              <a:rPr lang="en-US" dirty="0">
                <a:hlinkClick r:id="rId2"/>
              </a:rPr>
              <a:t>https://</a:t>
            </a:r>
            <a:r>
              <a:rPr lang="en-US" dirty="0" smtClean="0">
                <a:hlinkClick r:id="rId2"/>
              </a:rPr>
              <a:t>www.wunderground.com/weather/api/d/docs?MR=1</a:t>
            </a:r>
            <a:r>
              <a:rPr lang="en-US" dirty="0" smtClean="0"/>
              <a:t> </a:t>
            </a:r>
          </a:p>
          <a:p>
            <a:endParaRPr lang="en-US" dirty="0"/>
          </a:p>
          <a:p>
            <a:endParaRPr lang="en-US" dirty="0"/>
          </a:p>
          <a:p>
            <a:r>
              <a:rPr lang="en-US" dirty="0" smtClean="0"/>
              <a:t>The </a:t>
            </a:r>
            <a:r>
              <a:rPr lang="en-US" dirty="0"/>
              <a:t>Flight Data that is </a:t>
            </a:r>
            <a:r>
              <a:rPr lang="en-US" dirty="0">
                <a:hlinkClick r:id="rId3"/>
              </a:rPr>
              <a:t>here</a:t>
            </a:r>
            <a:r>
              <a:rPr lang="en-US" dirty="0"/>
              <a:t> and also I will need to add some other measurements such as Battery and Sensors operation. </a:t>
            </a:r>
          </a:p>
        </p:txBody>
      </p:sp>
    </p:spTree>
    <p:extLst>
      <p:ext uri="{BB962C8B-B14F-4D97-AF65-F5344CB8AC3E}">
        <p14:creationId xmlns:p14="http://schemas.microsoft.com/office/powerpoint/2010/main" val="16585834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a:t>
            </a:r>
            <a:endParaRPr lang="en-US" dirty="0"/>
          </a:p>
        </p:txBody>
      </p:sp>
      <p:pic>
        <p:nvPicPr>
          <p:cNvPr id="4" name="Picture 3"/>
          <p:cNvPicPr>
            <a:picLocks noChangeAspect="1"/>
          </p:cNvPicPr>
          <p:nvPr/>
        </p:nvPicPr>
        <p:blipFill>
          <a:blip r:embed="rId2"/>
          <a:stretch>
            <a:fillRect/>
          </a:stretch>
        </p:blipFill>
        <p:spPr>
          <a:xfrm>
            <a:off x="531158" y="1475713"/>
            <a:ext cx="9740811" cy="4743552"/>
          </a:xfrm>
          <a:prstGeom prst="rect">
            <a:avLst/>
          </a:prstGeom>
        </p:spPr>
      </p:pic>
    </p:spTree>
    <p:extLst>
      <p:ext uri="{BB962C8B-B14F-4D97-AF65-F5344CB8AC3E}">
        <p14:creationId xmlns:p14="http://schemas.microsoft.com/office/powerpoint/2010/main" val="41897708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a:t>
            </a:r>
            <a:endParaRPr lang="en-US" dirty="0"/>
          </a:p>
        </p:txBody>
      </p:sp>
      <p:sp>
        <p:nvSpPr>
          <p:cNvPr id="3" name="Rectangle 2"/>
          <p:cNvSpPr/>
          <p:nvPr/>
        </p:nvSpPr>
        <p:spPr>
          <a:xfrm>
            <a:off x="358588" y="1353982"/>
            <a:ext cx="10916772" cy="369332"/>
          </a:xfrm>
          <a:prstGeom prst="rect">
            <a:avLst/>
          </a:prstGeom>
        </p:spPr>
        <p:txBody>
          <a:bodyPr wrap="square">
            <a:spAutoFit/>
          </a:bodyPr>
          <a:lstStyle/>
          <a:p>
            <a:r>
              <a:rPr lang="en-US" dirty="0"/>
              <a:t>http://api.wunderground.com/api/</a:t>
            </a:r>
            <a:r>
              <a:rPr lang="en-US" i="1" dirty="0"/>
              <a:t>1150673d7b3a40f6</a:t>
            </a:r>
            <a:r>
              <a:rPr lang="en-US" dirty="0"/>
              <a:t>/conditions/q/CA/San_Francisco.json</a:t>
            </a:r>
          </a:p>
        </p:txBody>
      </p:sp>
      <p:sp>
        <p:nvSpPr>
          <p:cNvPr id="5" name="Rectangle 4"/>
          <p:cNvSpPr/>
          <p:nvPr/>
        </p:nvSpPr>
        <p:spPr>
          <a:xfrm>
            <a:off x="358588" y="5304429"/>
            <a:ext cx="9612406" cy="369332"/>
          </a:xfrm>
          <a:prstGeom prst="rect">
            <a:avLst/>
          </a:prstGeom>
        </p:spPr>
        <p:txBody>
          <a:bodyPr wrap="square">
            <a:spAutoFit/>
          </a:bodyPr>
          <a:lstStyle/>
          <a:p>
            <a:r>
              <a:rPr lang="en-US" dirty="0"/>
              <a:t>https://github.com/guadacasuso/DroneDataAnalytics/blob/master/Data/SeattleWeather.json</a:t>
            </a:r>
          </a:p>
        </p:txBody>
      </p:sp>
      <p:pic>
        <p:nvPicPr>
          <p:cNvPr id="6" name="Picture 5"/>
          <p:cNvPicPr>
            <a:picLocks noChangeAspect="1"/>
          </p:cNvPicPr>
          <p:nvPr/>
        </p:nvPicPr>
        <p:blipFill>
          <a:blip r:embed="rId2"/>
          <a:stretch>
            <a:fillRect/>
          </a:stretch>
        </p:blipFill>
        <p:spPr>
          <a:xfrm>
            <a:off x="405653" y="1990382"/>
            <a:ext cx="4000904" cy="3046979"/>
          </a:xfrm>
          <a:prstGeom prst="rect">
            <a:avLst/>
          </a:prstGeom>
        </p:spPr>
      </p:pic>
    </p:spTree>
    <p:extLst>
      <p:ext uri="{BB962C8B-B14F-4D97-AF65-F5344CB8AC3E}">
        <p14:creationId xmlns:p14="http://schemas.microsoft.com/office/powerpoint/2010/main" val="3665055258"/>
      </p:ext>
    </p:extLst>
  </p:cSld>
  <p:clrMapOvr>
    <a:masterClrMapping/>
  </p:clrMapOvr>
  <p:transition>
    <p:fade/>
  </p:transition>
</p:sld>
</file>

<file path=ppt/theme/theme1.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25452</TotalTime>
  <Words>343</Words>
  <Application>Microsoft Office PowerPoint</Application>
  <PresentationFormat>Widescreen</PresentationFormat>
  <Paragraphs>61</Paragraphs>
  <Slides>12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Arial Narrow</vt:lpstr>
      <vt:lpstr>Calibri</vt:lpstr>
      <vt:lpstr>Calibri Light</vt:lpstr>
      <vt:lpstr>Consolas</vt:lpstr>
      <vt:lpstr>Segoe UI</vt:lpstr>
      <vt:lpstr>Segoe UI Light</vt:lpstr>
      <vt:lpstr>Segoe UI Semibold</vt:lpstr>
      <vt:lpstr>Webdings</vt:lpstr>
      <vt:lpstr>Wingdings</vt:lpstr>
      <vt:lpstr>Bharat Blue</vt:lpstr>
      <vt:lpstr>Office Theme</vt:lpstr>
      <vt:lpstr>Drone Data Analysis</vt:lpstr>
      <vt:lpstr>PowerPoint Presentation</vt:lpstr>
      <vt:lpstr>PowerPoint Presentation</vt:lpstr>
      <vt:lpstr>PowerPoint Presentation</vt:lpstr>
      <vt:lpstr>UAV</vt:lpstr>
      <vt:lpstr>UAS Components</vt:lpstr>
      <vt:lpstr>Acquiring the data</vt:lpstr>
      <vt:lpstr>Understanding the Data</vt:lpstr>
      <vt:lpstr>Understanding the Data</vt:lpstr>
      <vt:lpstr>Feature Selection</vt:lpstr>
      <vt:lpstr>What’s Next?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Marketplace</dc:title>
  <dc:creator>Guadalupe Casuso</dc:creator>
  <cp:lastModifiedBy>Guadalupe Casuso</cp:lastModifiedBy>
  <cp:revision>254</cp:revision>
  <dcterms:created xsi:type="dcterms:W3CDTF">2015-07-28T02:00:48Z</dcterms:created>
  <dcterms:modified xsi:type="dcterms:W3CDTF">2016-04-22T00:51:30Z</dcterms:modified>
</cp:coreProperties>
</file>